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sldIdLst>
    <p:sldId id="256" r:id="rId2"/>
    <p:sldId id="260" r:id="rId3"/>
    <p:sldId id="269" r:id="rId4"/>
    <p:sldId id="272" r:id="rId5"/>
    <p:sldId id="273" r:id="rId6"/>
    <p:sldId id="271" r:id="rId7"/>
    <p:sldId id="276" r:id="rId8"/>
    <p:sldId id="278" r:id="rId9"/>
    <p:sldId id="290" r:id="rId10"/>
    <p:sldId id="277" r:id="rId11"/>
    <p:sldId id="279" r:id="rId12"/>
    <p:sldId id="280" r:id="rId13"/>
    <p:sldId id="281" r:id="rId14"/>
    <p:sldId id="262" r:id="rId15"/>
    <p:sldId id="263" r:id="rId16"/>
    <p:sldId id="264" r:id="rId17"/>
    <p:sldId id="283" r:id="rId18"/>
    <p:sldId id="284" r:id="rId19"/>
    <p:sldId id="299" r:id="rId20"/>
    <p:sldId id="282" r:id="rId21"/>
    <p:sldId id="298" r:id="rId22"/>
    <p:sldId id="293" r:id="rId23"/>
    <p:sldId id="292" r:id="rId24"/>
    <p:sldId id="287" r:id="rId25"/>
    <p:sldId id="301" r:id="rId26"/>
    <p:sldId id="300" r:id="rId27"/>
    <p:sldId id="294" r:id="rId28"/>
    <p:sldId id="295" r:id="rId29"/>
    <p:sldId id="296" r:id="rId30"/>
    <p:sldId id="297" r:id="rId31"/>
    <p:sldId id="265" r:id="rId32"/>
    <p:sldId id="286" r:id="rId33"/>
    <p:sldId id="291" r:id="rId34"/>
    <p:sldId id="302" r:id="rId35"/>
    <p:sldId id="303" r:id="rId36"/>
    <p:sldId id="261" r:id="rId37"/>
    <p:sldId id="259" r:id="rId38"/>
    <p:sldId id="285" r:id="rId39"/>
    <p:sldId id="288" r:id="rId40"/>
    <p:sldId id="289" r:id="rId41"/>
    <p:sldId id="270" r:id="rId42"/>
    <p:sldId id="257" r:id="rId43"/>
    <p:sldId id="274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017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31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04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192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87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46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7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056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29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342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28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76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35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35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05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09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81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0CD91D-C538-4D41-8415-C9E912F79CAD}" type="datetimeFigureOut">
              <a:rPr lang="pl-PL" smtClean="0"/>
              <a:t>12.06.2024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0D306E-08E0-40EF-BC96-A0047C86E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53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214627" y="273845"/>
            <a:ext cx="10520156" cy="2109714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B80E0F"/>
              </a:buClr>
              <a:buSzPct val="160000"/>
            </a:pPr>
            <a:r>
              <a:rPr lang="pl-PL" dirty="0" smtClean="0"/>
              <a:t>Tak szybko mijają lata</a:t>
            </a:r>
            <a:r>
              <a:rPr lang="pl-PL" dirty="0" smtClean="0"/>
              <a:t>…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0000">
            <a:off x="1076162" y="3745179"/>
            <a:ext cx="9755187" cy="672846"/>
          </a:xfrm>
        </p:spPr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XVII Forum Bibliotekarzy Powiatu Krakowskiego, 12.06.2024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64" y="54873"/>
            <a:ext cx="5560034" cy="7011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849186"/>
            <a:ext cx="368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Nowy budynek - to nowe możliwości.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" y="1266004"/>
            <a:ext cx="410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Aranżacja Sali w zależności od potrzeb na: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63120" y="2126909"/>
            <a:ext cx="278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Zajęcia z przedszkolakami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81" y="2665311"/>
            <a:ext cx="3740295" cy="278203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6152"/>
            <a:ext cx="3860871" cy="281653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59824" y="2052154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Warsztaty plastyczne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406" y="54873"/>
            <a:ext cx="3645594" cy="258539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8534400" y="4950691"/>
            <a:ext cx="2669309" cy="49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489" y="2748466"/>
            <a:ext cx="3644511" cy="273338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752706" y="806819"/>
            <a:ext cx="149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Spotkania autorskie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79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83" y="0"/>
            <a:ext cx="5560034" cy="7011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8" y="2333047"/>
            <a:ext cx="3848518" cy="287626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34109" y="1653309"/>
            <a:ext cx="361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Spotkania autorskie dla dorosłych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404" y="1623195"/>
            <a:ext cx="5448684" cy="408651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190834" y="3114580"/>
            <a:ext cx="209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Warsztaty</a:t>
            </a:r>
            <a:br>
              <a:rPr lang="pl-PL" dirty="0" smtClean="0"/>
            </a:br>
            <a:r>
              <a:rPr lang="pl-PL" dirty="0" smtClean="0"/>
              <a:t> z Joanna Krzyżanek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83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37" y="0"/>
            <a:ext cx="5560034" cy="7011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4" y="749077"/>
            <a:ext cx="4087316" cy="257160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63284" y="3357298"/>
            <a:ext cx="371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Warsztaty edukacyjne </a:t>
            </a:r>
            <a:r>
              <a:rPr lang="pl-PL" sz="1600" dirty="0"/>
              <a:t>“Bezpieczny </a:t>
            </a:r>
            <a:r>
              <a:rPr lang="pl-PL" sz="1600" dirty="0" smtClean="0"/>
              <a:t>pies -</a:t>
            </a:r>
            <a:br>
              <a:rPr lang="pl-PL" sz="1600" dirty="0" smtClean="0"/>
            </a:br>
            <a:r>
              <a:rPr lang="pl-PL" sz="1600" dirty="0" smtClean="0"/>
              <a:t>bezpieczne </a:t>
            </a:r>
            <a:r>
              <a:rPr lang="pl-PL" sz="1600" dirty="0"/>
              <a:t>dziecko”  </a:t>
            </a:r>
            <a:r>
              <a:rPr lang="pl-PL" sz="1600" dirty="0" smtClean="0"/>
              <a:t>z </a:t>
            </a:r>
            <a:r>
              <a:rPr lang="pl-PL" sz="1600" dirty="0"/>
              <a:t>Fundacją Peruna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20" y="553171"/>
            <a:ext cx="4143829" cy="31078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8029883" y="3784154"/>
            <a:ext cx="3158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/>
              <a:t> DKK dla przedszkolaków w </a:t>
            </a:r>
            <a:r>
              <a:rPr lang="pl-PL" sz="1600" dirty="0" smtClean="0"/>
              <a:t>Przegini</a:t>
            </a:r>
            <a:endParaRPr lang="pl-PL" sz="1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41" y="2115521"/>
            <a:ext cx="3781425" cy="284797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875312" y="5135653"/>
            <a:ext cx="3648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1600" dirty="0" smtClean="0">
                <a:solidFill>
                  <a:prstClr val="black"/>
                </a:solidFill>
              </a:rPr>
              <a:t>Zajęcia z przedszkolakami w Racławicach</a:t>
            </a:r>
            <a:endParaRPr lang="pl-PL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46" y="101055"/>
            <a:ext cx="5560034" cy="7011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975" y="802156"/>
            <a:ext cx="4323707" cy="28860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700088"/>
            <a:ext cx="3722914" cy="27921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27" y="1389970"/>
            <a:ext cx="2810079" cy="420460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20436" y="3935186"/>
            <a:ext cx="381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20.12.2023 – </a:t>
            </a:r>
            <a:r>
              <a:rPr lang="pl-PL" dirty="0" smtClean="0"/>
              <a:t>odbyła się premiera </a:t>
            </a:r>
            <a:r>
              <a:rPr lang="pl-PL" dirty="0"/>
              <a:t>książki Kazimierza Tomczyka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pt</a:t>
            </a:r>
            <a:r>
              <a:rPr lang="pl-PL" dirty="0"/>
              <a:t>.: „ Dzieje wsi i parafii Jerzmanowice”</a:t>
            </a:r>
          </a:p>
        </p:txBody>
      </p:sp>
    </p:spTree>
    <p:extLst>
      <p:ext uri="{BB962C8B-B14F-4D97-AF65-F5344CB8AC3E}">
        <p14:creationId xmlns:p14="http://schemas.microsoft.com/office/powerpoint/2010/main" val="37390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0" y="889974"/>
            <a:ext cx="10394707" cy="4484611"/>
          </a:xfrm>
        </p:spPr>
        <p:txBody>
          <a:bodyPr/>
          <a:lstStyle/>
          <a:p>
            <a:pPr marL="0" lvl="0" indent="0" algn="just">
              <a:buClr>
                <a:srgbClr val="B80E0F"/>
              </a:buClr>
              <a:buNone/>
            </a:pP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2006 rok to nowy etap w działalności biblioteki …</a:t>
            </a:r>
          </a:p>
          <a:p>
            <a:pPr lvl="0" algn="just">
              <a:buClr>
                <a:srgbClr val="B80E0F"/>
              </a:buClr>
            </a:pP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Od </a:t>
            </a:r>
            <a:r>
              <a:rPr lang="pl-PL" b="1" cap="none" dirty="0">
                <a:solidFill>
                  <a:prstClr val="black"/>
                </a:solidFill>
                <a:latin typeface="Calibri"/>
              </a:rPr>
              <a:t>1 września 2006 r. na podstawie porozumienia zawartego pomiędzy Powiatem Krakowskim a Gminą 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Jerzmanowice-Przeginia, </a:t>
            </a:r>
            <a:r>
              <a:rPr lang="pl-PL" b="1" cap="none" dirty="0">
                <a:solidFill>
                  <a:prstClr val="black"/>
                </a:solidFill>
                <a:latin typeface="Calibri"/>
              </a:rPr>
              <a:t>Biblioteka w Jerzmanowicach 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realizuje </a:t>
            </a:r>
            <a:r>
              <a:rPr lang="pl-PL" b="1" cap="none" dirty="0">
                <a:solidFill>
                  <a:prstClr val="black"/>
                </a:solidFill>
                <a:latin typeface="Calibri"/>
              </a:rPr>
              <a:t>zadania 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biblioteki powiatowej </a:t>
            </a:r>
            <a:r>
              <a:rPr lang="pl-PL" b="1" cap="none" dirty="0">
                <a:solidFill>
                  <a:prstClr val="black"/>
                </a:solidFill>
                <a:latin typeface="Calibri"/>
              </a:rPr>
              <a:t>dla powiatu 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krakowskiego </a:t>
            </a:r>
          </a:p>
          <a:p>
            <a:pPr algn="just">
              <a:buClr>
                <a:srgbClr val="B80E0F"/>
              </a:buClr>
            </a:pP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Starosta Krakowski Elżbieta </a:t>
            </a:r>
            <a:r>
              <a:rPr lang="pl-PL" b="1" cap="none" dirty="0" err="1" smtClean="0">
                <a:solidFill>
                  <a:prstClr val="black"/>
                </a:solidFill>
                <a:latin typeface="Calibri"/>
              </a:rPr>
              <a:t>Burtan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 dokonała oficjalnego przekazanie zadań w zakresie prowadzenia Powiatowej Biblioteki Publicznej 21.09.2006 r. w siedzibie biblioteki </a:t>
            </a:r>
            <a:br>
              <a:rPr lang="pl-PL" b="1" cap="none" dirty="0" smtClean="0">
                <a:solidFill>
                  <a:prstClr val="black"/>
                </a:solidFill>
                <a:latin typeface="Calibri"/>
              </a:rPr>
            </a:b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w Jerzmanowicach.</a:t>
            </a:r>
          </a:p>
          <a:p>
            <a:pPr marL="0" lvl="0" indent="0">
              <a:buNone/>
            </a:pPr>
            <a:r>
              <a:rPr lang="pl-PL" b="1" cap="none" dirty="0">
                <a:solidFill>
                  <a:prstClr val="black"/>
                </a:solidFill>
                <a:latin typeface="Calibri"/>
              </a:rPr>
              <a:t>To już </a:t>
            </a:r>
            <a:r>
              <a:rPr lang="pl-PL" b="1" cap="none" dirty="0" smtClean="0">
                <a:solidFill>
                  <a:prstClr val="black"/>
                </a:solidFill>
                <a:latin typeface="Calibri"/>
              </a:rPr>
              <a:t>prawie 18 </a:t>
            </a:r>
            <a:r>
              <a:rPr lang="pl-PL" b="1" cap="none" dirty="0">
                <a:solidFill>
                  <a:prstClr val="black"/>
                </a:solidFill>
                <a:latin typeface="Calibri"/>
              </a:rPr>
              <a:t>lat …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64" y="188944"/>
            <a:ext cx="5563492" cy="7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9523" y="1225981"/>
            <a:ext cx="4945418" cy="370906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3600" y="1576968"/>
            <a:ext cx="4544291" cy="340821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44945" y="1173019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 kroniki biblioteki: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85716" y="2282672"/>
            <a:ext cx="2972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21.09.2006  nastąpiło podpisanie porozumienia pomiędzy Starostwem Powiatowym a Gminą Jerzmanowice-Przeginia  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839" y="73458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827585"/>
            <a:ext cx="2225420" cy="3631732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48" y="670964"/>
            <a:ext cx="3362035" cy="55981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78" y="679128"/>
            <a:ext cx="2968855" cy="451811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04107" y="904255"/>
            <a:ext cx="480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Inauguracyjna konferencja</a:t>
            </a:r>
            <a:br>
              <a:rPr lang="pl-PL" dirty="0" smtClean="0"/>
            </a:br>
            <a:r>
              <a:rPr lang="pl-PL" dirty="0" smtClean="0"/>
              <a:t> bibliotekarzy powiatu krakowskiego  </a:t>
            </a:r>
            <a:br>
              <a:rPr lang="pl-PL" dirty="0" smtClean="0"/>
            </a:br>
            <a:r>
              <a:rPr lang="pl-PL" dirty="0" smtClean="0"/>
              <a:t>10.10.2006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328" y="0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948707" y="757657"/>
            <a:ext cx="548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Wyjazdy do bibliotek na terenie powiatu krakowskiego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8738"/>
            <a:ext cx="2948707" cy="482413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92978" y="1783715"/>
            <a:ext cx="172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</a:p>
          <a:p>
            <a:r>
              <a:rPr lang="pl-PL" dirty="0" smtClean="0"/>
              <a:t>w Kocmyrzowie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30764" y="4017819"/>
            <a:ext cx="18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  <a:br>
              <a:rPr lang="pl-PL" dirty="0" smtClean="0"/>
            </a:br>
            <a:r>
              <a:rPr lang="pl-PL" dirty="0" smtClean="0"/>
              <a:t>w Michałowicach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24" y="1229883"/>
            <a:ext cx="3139205" cy="485304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8072003" y="1884646"/>
            <a:ext cx="19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  <a:br>
              <a:rPr lang="pl-PL" dirty="0" smtClean="0"/>
            </a:br>
            <a:r>
              <a:rPr lang="pl-PL" dirty="0" smtClean="0"/>
              <a:t>w Słomnikach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072003" y="4358224"/>
            <a:ext cx="208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  <a:br>
              <a:rPr lang="pl-PL" dirty="0" smtClean="0"/>
            </a:br>
            <a:r>
              <a:rPr lang="pl-PL" dirty="0" smtClean="0"/>
              <a:t>w Iwanowicach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023" y="46495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1" y="859611"/>
            <a:ext cx="2962998" cy="537123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974109" y="1209963"/>
            <a:ext cx="1440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</a:p>
          <a:p>
            <a:r>
              <a:rPr lang="pl-PL" dirty="0" smtClean="0"/>
              <a:t>w Liszkach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38764" y="2789382"/>
            <a:ext cx="13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</a:t>
            </a:r>
          </a:p>
          <a:p>
            <a:r>
              <a:rPr lang="pl-PL" dirty="0" smtClean="0"/>
              <a:t>w Skawinie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38764" y="4516582"/>
            <a:ext cx="147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Biblioteka w Czernichowie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690" y="88765"/>
            <a:ext cx="5883150" cy="4572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69" y="734785"/>
            <a:ext cx="2820317" cy="48018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15" y="1550653"/>
            <a:ext cx="2731926" cy="437425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805057" y="734786"/>
            <a:ext cx="367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Spotkania z „Baśniową Kapelą” </a:t>
            </a:r>
            <a:br>
              <a:rPr lang="pl-PL" dirty="0" smtClean="0"/>
            </a:br>
            <a:r>
              <a:rPr lang="pl-PL" dirty="0" smtClean="0"/>
              <a:t>w bibliotekach na terenie powiatu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8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808391"/>
            <a:ext cx="5295899" cy="397192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21" y="947057"/>
            <a:ext cx="5181600" cy="3886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925" y="0"/>
            <a:ext cx="5883150" cy="45724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57892" y="873579"/>
            <a:ext cx="545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Forum Bibliotekarzy Powiatu Krakowskiego </a:t>
            </a:r>
          </a:p>
          <a:p>
            <a:r>
              <a:rPr lang="pl-PL" dirty="0" smtClean="0"/>
              <a:t>pod hasłem „Co nowego w bibliotekach” 18.05.2009 </a:t>
            </a:r>
          </a:p>
          <a:p>
            <a:r>
              <a:rPr lang="pl-PL" dirty="0" smtClean="0"/>
              <a:t>zorganizowane w WBP w Krakowie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68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971" y="16329"/>
            <a:ext cx="8487165" cy="661307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2000" dirty="0">
                <a:solidFill>
                  <a:srgbClr val="B80E0F"/>
                </a:solidFill>
                <a:ea typeface="+mn-ea"/>
                <a:cs typeface="+mn-cs"/>
              </a:rPr>
              <a:t>XVII Forum Bibliotekarzy Powiatu Krakowskiego, 12.06.2024</a:t>
            </a:r>
            <a:r>
              <a:rPr lang="pl-PL" sz="2800" dirty="0">
                <a:solidFill>
                  <a:srgbClr val="B80E0F"/>
                </a:solidFill>
                <a:ea typeface="+mn-ea"/>
                <a:cs typeface="+mn-cs"/>
              </a:rPr>
              <a:t/>
            </a:r>
            <a:br>
              <a:rPr lang="pl-PL" sz="2800" dirty="0">
                <a:solidFill>
                  <a:srgbClr val="B80E0F"/>
                </a:solidFill>
                <a:ea typeface="+mn-ea"/>
                <a:cs typeface="+mn-cs"/>
              </a:rPr>
            </a:br>
            <a:r>
              <a:rPr lang="pl-P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krótka Historia biblioteki</a:t>
            </a:r>
            <a:endParaRPr lang="pl-P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23799" y="1798181"/>
            <a:ext cx="11007619" cy="3947886"/>
          </a:xfrm>
        </p:spPr>
        <p:txBody>
          <a:bodyPr>
            <a:normAutofit/>
          </a:bodyPr>
          <a:lstStyle/>
          <a:p>
            <a:pPr algn="just"/>
            <a:r>
              <a:rPr lang="pl-PL" b="1" cap="none" dirty="0" smtClean="0">
                <a:latin typeface="Calibri"/>
                <a:ea typeface="+mj-ea"/>
                <a:cs typeface="+mj-cs"/>
              </a:rPr>
              <a:t>Gminna </a:t>
            </a:r>
            <a:r>
              <a:rPr lang="pl-PL" b="1" cap="none" dirty="0">
                <a:latin typeface="Calibri"/>
                <a:ea typeface="+mj-ea"/>
                <a:cs typeface="+mj-cs"/>
              </a:rPr>
              <a:t>Biblioteka Publiczna w </a:t>
            </a:r>
            <a:r>
              <a:rPr lang="pl-PL" b="1" cap="none" dirty="0" smtClean="0">
                <a:latin typeface="Calibri"/>
                <a:ea typeface="+mj-ea"/>
                <a:cs typeface="+mj-cs"/>
              </a:rPr>
              <a:t>Jerzmanowicach jest </a:t>
            </a:r>
            <a:r>
              <a:rPr lang="pl-PL" b="1" cap="none" dirty="0">
                <a:latin typeface="Calibri"/>
                <a:ea typeface="+mj-ea"/>
                <a:cs typeface="+mj-cs"/>
              </a:rPr>
              <a:t>samorządową instytucją kultury, której organizatorem jest Gmina </a:t>
            </a:r>
            <a:r>
              <a:rPr lang="pl-PL" b="1" cap="none" dirty="0" smtClean="0">
                <a:latin typeface="Calibri"/>
                <a:ea typeface="+mj-ea"/>
                <a:cs typeface="+mj-cs"/>
              </a:rPr>
              <a:t>Jerzmanowice-Przeginia</a:t>
            </a:r>
            <a:endParaRPr lang="pl-PL" b="1" cap="none" dirty="0">
              <a:latin typeface="Calibri"/>
              <a:ea typeface="+mj-ea"/>
              <a:cs typeface="+mj-cs"/>
            </a:endParaRPr>
          </a:p>
          <a:p>
            <a:pPr algn="just"/>
            <a:r>
              <a:rPr lang="pl-PL" b="1" cap="none" dirty="0" smtClean="0">
                <a:latin typeface="Calibri"/>
                <a:ea typeface="+mj-ea"/>
                <a:cs typeface="+mj-cs"/>
              </a:rPr>
              <a:t> Biblioteka rozpoczęła swoją działalność w 1956 roku. Przez długie lata mieściła się w budynkach prywatnych.</a:t>
            </a:r>
          </a:p>
          <a:p>
            <a:pPr algn="just"/>
            <a:r>
              <a:rPr lang="pl-PL" b="1" cap="none" dirty="0" smtClean="0">
                <a:latin typeface="Calibri"/>
                <a:ea typeface="+mj-ea"/>
                <a:cs typeface="+mj-cs"/>
              </a:rPr>
              <a:t>W 1991 r. przeniesienie biblioteki do budynku tzw. Agronomówki</a:t>
            </a:r>
          </a:p>
          <a:p>
            <a:pPr algn="just"/>
            <a:r>
              <a:rPr lang="pl-PL" b="1" cap="none" dirty="0" smtClean="0">
                <a:latin typeface="Calibri"/>
                <a:ea typeface="+mj-ea"/>
                <a:cs typeface="+mj-cs"/>
              </a:rPr>
              <a:t>W 1993 r. przeniesienie biblioteki do budynku Urzędu Gminy </a:t>
            </a:r>
          </a:p>
          <a:p>
            <a:pPr marL="0" indent="0" algn="just">
              <a:buNone/>
            </a:pPr>
            <a:r>
              <a:rPr lang="pl-PL" b="1" cap="none" dirty="0" smtClean="0">
                <a:latin typeface="Calibri"/>
                <a:ea typeface="+mj-ea"/>
                <a:cs typeface="+mj-cs"/>
              </a:rPr>
              <a:t>(budynek obecnie już nie istnieje),  gdzie swoją działalność biblioteka</a:t>
            </a:r>
          </a:p>
          <a:p>
            <a:pPr marL="0" indent="0" algn="just">
              <a:buNone/>
            </a:pPr>
            <a:r>
              <a:rPr lang="pl-PL" b="1" cap="none" dirty="0" smtClean="0">
                <a:latin typeface="Calibri"/>
                <a:ea typeface="+mj-ea"/>
                <a:cs typeface="+mj-cs"/>
              </a:rPr>
              <a:t>prowadziła do 2012 r.</a:t>
            </a:r>
          </a:p>
          <a:p>
            <a:pPr algn="just"/>
            <a:endParaRPr lang="pl-PL" sz="2400" b="1" cap="none" dirty="0" smtClean="0">
              <a:latin typeface="Calibri"/>
              <a:ea typeface="+mj-ea"/>
              <a:cs typeface="+mj-cs"/>
            </a:endParaRPr>
          </a:p>
          <a:p>
            <a:pPr algn="just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72" y="2991417"/>
            <a:ext cx="3841192" cy="25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3" y="2285280"/>
            <a:ext cx="3907875" cy="260931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469821" y="560634"/>
            <a:ext cx="536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Forum Bibliotekarzy Powiatu Krakowskiego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59" y="2163537"/>
            <a:ext cx="5209302" cy="34810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880656" y="1284457"/>
            <a:ext cx="528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„Biblioteki otwarte wrota do świata wiedzy i kultury”, 21.06.2012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925" y="165774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9" y="1902281"/>
            <a:ext cx="4528456" cy="33963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27" y="133692"/>
            <a:ext cx="4716237" cy="353717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92628" y="904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Forum Bibliotekarzy Powiatu </a:t>
            </a:r>
            <a:r>
              <a:rPr lang="pl-PL" dirty="0" smtClean="0"/>
              <a:t>Krakowskiego </a:t>
            </a:r>
            <a:br>
              <a:rPr lang="pl-PL" dirty="0" smtClean="0"/>
            </a:br>
            <a:r>
              <a:rPr lang="pl-PL" dirty="0" smtClean="0"/>
              <a:t>pod hasłem „</a:t>
            </a:r>
            <a:r>
              <a:rPr lang="pl-PL" dirty="0"/>
              <a:t>Historia regionalna i lokalna</a:t>
            </a:r>
            <a:r>
              <a:rPr lang="pl-PL" dirty="0" smtClean="0"/>
              <a:t>”, 20.05.2014 r..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3" y="2927435"/>
            <a:ext cx="4257343" cy="319300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184821" y="3780064"/>
            <a:ext cx="2449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Spotkanie ze Zbigniewem Święchem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32" y="-11918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787481"/>
            <a:ext cx="6259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„Kreatywnie w </a:t>
            </a:r>
            <a:r>
              <a:rPr lang="pl-PL" dirty="0" smtClean="0"/>
              <a:t>Bibliotece" to hasło Forum Bibliotekarzy </a:t>
            </a:r>
            <a:r>
              <a:rPr lang="pl-PL" dirty="0"/>
              <a:t>Powiatu Krakowskiego, które </a:t>
            </a:r>
            <a:r>
              <a:rPr lang="pl-PL" dirty="0" smtClean="0"/>
              <a:t>odbyło </a:t>
            </a:r>
            <a:r>
              <a:rPr lang="pl-PL" dirty="0"/>
              <a:t>się 25 maja 2017 roku w </a:t>
            </a:r>
            <a:r>
              <a:rPr lang="pl-PL" dirty="0" smtClean="0"/>
              <a:t>gościnnych </a:t>
            </a:r>
            <a:r>
              <a:rPr lang="pl-PL" dirty="0"/>
              <a:t>murach Wojewódzkiej Biblioteki Publicznej w Krakowie.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75" y="114280"/>
            <a:ext cx="5883150" cy="4572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8" y="1926772"/>
            <a:ext cx="4452257" cy="29681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527273"/>
            <a:ext cx="5363936" cy="35759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8" y="2930978"/>
            <a:ext cx="2269672" cy="340450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217229" y="4531179"/>
            <a:ext cx="384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Kreatywne formy pracy z książką” – </a:t>
            </a:r>
            <a:r>
              <a:rPr lang="pl-PL" dirty="0" smtClean="0"/>
              <a:t>zaprezentowała </a:t>
            </a:r>
            <a:r>
              <a:rPr lang="pl-PL" dirty="0"/>
              <a:t>Pani dr Wanda Matras </a:t>
            </a:r>
          </a:p>
        </p:txBody>
      </p:sp>
    </p:spTree>
    <p:extLst>
      <p:ext uri="{BB962C8B-B14F-4D97-AF65-F5344CB8AC3E}">
        <p14:creationId xmlns:p14="http://schemas.microsoft.com/office/powerpoint/2010/main" val="21182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1514" y="9344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 XIII Forum Bibliotekarzy Powiatu Krakowskiego</a:t>
            </a:r>
          </a:p>
          <a:p>
            <a:r>
              <a:rPr lang="pl-PL" dirty="0"/>
              <a:t>pt. "Tradycja i nowoczesność w </a:t>
            </a:r>
            <a:r>
              <a:rPr lang="pl-PL" dirty="0" smtClean="0"/>
              <a:t>bibliotece”, 15.05.2018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020659"/>
            <a:ext cx="4327073" cy="32453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14" y="74590"/>
            <a:ext cx="5303798" cy="301039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93" y="3084986"/>
            <a:ext cx="4449537" cy="333715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401030" y="3989048"/>
            <a:ext cx="230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</a:t>
            </a:r>
          </a:p>
          <a:p>
            <a:r>
              <a:rPr lang="pl-PL" dirty="0" smtClean="0"/>
              <a:t>z Michałem Rusinkiem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39" y="0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2192" y="1081384"/>
            <a:ext cx="4463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“</a:t>
            </a:r>
            <a:r>
              <a:rPr lang="pl-PL" dirty="0"/>
              <a:t>Świat wartości w </a:t>
            </a:r>
            <a:r>
              <a:rPr lang="pl-PL" dirty="0" smtClean="0"/>
              <a:t>literaturze – promocja </a:t>
            </a:r>
            <a:r>
              <a:rPr lang="pl-PL" dirty="0"/>
              <a:t>czytelnictwa i nie tylko</a:t>
            </a:r>
            <a:r>
              <a:rPr lang="pl-PL" dirty="0" smtClean="0"/>
              <a:t>…”, 21.05.2019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5" y="2126471"/>
            <a:ext cx="4313466" cy="32351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8" y="898071"/>
            <a:ext cx="4800600" cy="36004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08" y="89788"/>
            <a:ext cx="5883150" cy="4572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903" y="404252"/>
            <a:ext cx="4298053" cy="49381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953126" y="4645457"/>
            <a:ext cx="5608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„Niestandardowe </a:t>
            </a:r>
            <a:r>
              <a:rPr lang="pl-PL" dirty="0"/>
              <a:t>metody </a:t>
            </a:r>
            <a:r>
              <a:rPr lang="pl-PL" dirty="0" smtClean="0"/>
              <a:t>promocji </a:t>
            </a:r>
            <a:r>
              <a:rPr lang="pl-PL" dirty="0"/>
              <a:t>czytelnictwa” - Agnieszka Karp-Szymańska </a:t>
            </a:r>
            <a:r>
              <a:rPr lang="pl-PL" dirty="0" smtClean="0"/>
              <a:t>- </a:t>
            </a:r>
            <a:r>
              <a:rPr lang="pl-PL" dirty="0"/>
              <a:t>Prezes Fundacji Czas Dzieci</a:t>
            </a:r>
          </a:p>
        </p:txBody>
      </p:sp>
    </p:spTree>
    <p:extLst>
      <p:ext uri="{BB962C8B-B14F-4D97-AF65-F5344CB8AC3E}">
        <p14:creationId xmlns:p14="http://schemas.microsoft.com/office/powerpoint/2010/main" val="10404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" y="1533298"/>
            <a:ext cx="4705190" cy="29162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46" y="0"/>
            <a:ext cx="5883150" cy="45724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43593" y="730027"/>
            <a:ext cx="4531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XV Forum </a:t>
            </a:r>
            <a:r>
              <a:rPr lang="pl-PL" dirty="0"/>
              <a:t>Bibliotekarzy Powiatu Krakowskiego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MGBP w Krzeszowicach, 16.05.2022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780" y="687256"/>
            <a:ext cx="3600449" cy="270033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46" y="3639343"/>
            <a:ext cx="3684814" cy="24550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665" y="3958177"/>
            <a:ext cx="3369680" cy="224926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220850" y="3454677"/>
            <a:ext cx="3586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Wykład </a:t>
            </a:r>
            <a:r>
              <a:rPr lang="pl-PL" dirty="0"/>
              <a:t>o </a:t>
            </a:r>
            <a:r>
              <a:rPr lang="pl-PL" dirty="0" err="1" smtClean="0"/>
              <a:t>liberaturze</a:t>
            </a:r>
            <a:r>
              <a:rPr lang="pl-PL" dirty="0"/>
              <a:t> </a:t>
            </a:r>
            <a:r>
              <a:rPr lang="pl-PL" dirty="0" smtClean="0"/>
              <a:t>-  Zenon Fajfer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85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10" y="65295"/>
            <a:ext cx="5883150" cy="4572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98" y="3490750"/>
            <a:ext cx="5080907" cy="22864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4" y="961385"/>
            <a:ext cx="4681728" cy="26334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53267" y="504145"/>
            <a:ext cx="4673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XVI Forum Bibliotekarzy Powiatu Krakowskiego,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Skawina 25.05.2023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786" y="504145"/>
            <a:ext cx="3322864" cy="249214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3331028"/>
            <a:ext cx="3122695" cy="2342022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7403791" y="2996293"/>
            <a:ext cx="386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</a:t>
            </a:r>
            <a:r>
              <a:rPr lang="pl-PL" dirty="0"/>
              <a:t>autorskie z Dawidem Górą</a:t>
            </a:r>
          </a:p>
        </p:txBody>
      </p:sp>
    </p:spTree>
    <p:extLst>
      <p:ext uri="{BB962C8B-B14F-4D97-AF65-F5344CB8AC3E}">
        <p14:creationId xmlns:p14="http://schemas.microsoft.com/office/powerpoint/2010/main" val="37536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9" y="1657064"/>
            <a:ext cx="5094896" cy="38211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69" y="947600"/>
            <a:ext cx="4081417" cy="3061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639" y="106116"/>
            <a:ext cx="5883150" cy="45724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38892" y="750305"/>
            <a:ext cx="48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Szkolenie w bibliotece w Jerzmanowicach,</a:t>
            </a:r>
          </a:p>
          <a:p>
            <a:pPr algn="ctr"/>
            <a:r>
              <a:rPr lang="pl-PL" dirty="0" smtClean="0"/>
              <a:t>Michał Grzeszczuk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89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6" y="1301667"/>
            <a:ext cx="4738915" cy="35541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812" y="0"/>
            <a:ext cx="5883150" cy="4572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59" y="1301667"/>
            <a:ext cx="4016949" cy="267796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383024" y="457240"/>
            <a:ext cx="45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Szkolenie z Agatą </a:t>
            </a:r>
            <a:r>
              <a:rPr lang="pl-PL" dirty="0" err="1" smtClean="0"/>
              <a:t>Warywodą</a:t>
            </a:r>
            <a:r>
              <a:rPr lang="pl-PL" dirty="0" smtClean="0"/>
              <a:t> w WBP  </a:t>
            </a:r>
            <a:r>
              <a:rPr lang="pl-PL" dirty="0"/>
              <a:t>K</a:t>
            </a:r>
            <a:r>
              <a:rPr lang="pl-PL" dirty="0" smtClean="0"/>
              <a:t>rakowie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39829" y="648539"/>
            <a:ext cx="47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Szkolenie w Bibliotece w </a:t>
            </a:r>
            <a:r>
              <a:rPr lang="pl-PL" dirty="0"/>
              <a:t>J</a:t>
            </a:r>
            <a:r>
              <a:rPr lang="pl-PL" dirty="0" smtClean="0"/>
              <a:t>erzmanowicach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6994836" y="4201816"/>
            <a:ext cx="3626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"Poszukuj, twórz, dziel się! </a:t>
            </a:r>
            <a:b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10 internetowych narzędzi </a:t>
            </a:r>
            <a:b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przydatnych w pracy bibliotekarza"</a:t>
            </a:r>
            <a:b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szkolenie 15.03.2017</a:t>
            </a:r>
            <a:endParaRPr lang="pl-PL" sz="1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89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9" y="1830134"/>
            <a:ext cx="4969328" cy="37269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03" y="138773"/>
            <a:ext cx="5883150" cy="45724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24593" y="1102180"/>
            <a:ext cx="41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Rozstrzygnięcie konkursu fotograficznego, styczeń 2008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11" y="530680"/>
            <a:ext cx="4849585" cy="3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39618" y="908851"/>
            <a:ext cx="10394707" cy="2351585"/>
          </a:xfrm>
        </p:spPr>
        <p:txBody>
          <a:bodyPr>
            <a:normAutofit lnSpcReduction="10000"/>
          </a:bodyPr>
          <a:lstStyle/>
          <a:p>
            <a:r>
              <a:rPr lang="pl-PL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We wrześniu 2012 r. Nadzór budowlany nakazał zamknięcie lokalu biblioteki.</a:t>
            </a:r>
          </a:p>
          <a:p>
            <a:r>
              <a:rPr lang="pl-PL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Biblioteka została przeniesiona do lokalu zastępczego w Zespole Szkół  w Jerzmanowicach</a:t>
            </a:r>
          </a:p>
          <a:p>
            <a:pPr marL="0" indent="0">
              <a:buNone/>
            </a:pPr>
            <a:r>
              <a:rPr lang="pl-PL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   oraz do 2 pomieszczeń w budynku OSP, gdzie swoją działalność prowadziła do maja 2015 r.</a:t>
            </a:r>
          </a:p>
          <a:p>
            <a:pPr marL="0" indent="0">
              <a:buNone/>
            </a:pPr>
            <a:endParaRPr lang="pl-PL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cap="none" dirty="0" smtClean="0"/>
              <a:t> </a:t>
            </a:r>
            <a:endParaRPr lang="pl-PL" cap="none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46" y="109618"/>
            <a:ext cx="5560034" cy="7011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1" y="2375807"/>
            <a:ext cx="3913469" cy="293510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437450" y="2615964"/>
            <a:ext cx="43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Spotkania między regałami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27" y="2615964"/>
            <a:ext cx="3774595" cy="283094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450" y="3260436"/>
            <a:ext cx="2297709" cy="30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510" y="1109742"/>
            <a:ext cx="4881341" cy="36589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3" y="2021346"/>
            <a:ext cx="2612305" cy="348307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42" y="259358"/>
            <a:ext cx="2825519" cy="37644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811" y="0"/>
            <a:ext cx="5883150" cy="45724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0727" y="679508"/>
            <a:ext cx="2877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Prace uczestników konkursu fotograficznego pt. „Zabytki powiatu krakowskiego”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32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" y="1717193"/>
            <a:ext cx="4563630" cy="34423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79" y="1671622"/>
            <a:ext cx="4458379" cy="348789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930979" y="927903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Szkolenia z Wojciechem Kowalewskim z WBP w </a:t>
            </a:r>
            <a:r>
              <a:rPr lang="pl-PL" dirty="0"/>
              <a:t>K</a:t>
            </a:r>
            <a:r>
              <a:rPr lang="pl-PL" dirty="0" smtClean="0"/>
              <a:t>rakowie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261" y="96276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" y="835010"/>
            <a:ext cx="4512103" cy="338407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" y="4242789"/>
            <a:ext cx="5230821" cy="4938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02" y="2063018"/>
            <a:ext cx="4782604" cy="359056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174521" y="835010"/>
            <a:ext cx="444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„Nowe możliwości automatyzacji bibliotek </a:t>
            </a:r>
            <a:br>
              <a:rPr lang="pl-PL" dirty="0" smtClean="0"/>
            </a:br>
            <a:r>
              <a:rPr lang="pl-PL" dirty="0" smtClean="0"/>
              <a:t>w powiecie krakowskim”</a:t>
            </a:r>
          </a:p>
          <a:p>
            <a:pPr algn="ctr"/>
            <a:r>
              <a:rPr lang="pl-PL" dirty="0" smtClean="0"/>
              <a:t>Wojciech Kowalewski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54" y="73092"/>
            <a:ext cx="588315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6" y="783771"/>
            <a:ext cx="4908969" cy="327041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9616" y="4196443"/>
            <a:ext cx="5384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Szkolenie „Ochrona danych osobowych – zmiany w 2018</a:t>
            </a:r>
          </a:p>
          <a:p>
            <a:r>
              <a:rPr lang="pl-PL" sz="1600" dirty="0"/>
              <a:t>na gruncie unijnego rozporządzenia o </a:t>
            </a:r>
            <a:r>
              <a:rPr lang="pl-PL" sz="1600" dirty="0" smtClean="0"/>
              <a:t>ochronie danych </a:t>
            </a:r>
            <a:r>
              <a:rPr lang="pl-PL" sz="1600" dirty="0"/>
              <a:t>osobowych ( RODO </a:t>
            </a:r>
            <a:r>
              <a:rPr lang="pl-PL" sz="1600" dirty="0" smtClean="0"/>
              <a:t>) – Ewa </a:t>
            </a:r>
            <a:r>
              <a:rPr lang="pl-PL" sz="1600" dirty="0" err="1" smtClean="0"/>
              <a:t>Plesnarowicz</a:t>
            </a:r>
            <a:r>
              <a:rPr lang="pl-PL" sz="1600" dirty="0" smtClean="0"/>
              <a:t>-Durska, 7.03.2018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20" y="24787"/>
            <a:ext cx="5883150" cy="4572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190" y="783771"/>
            <a:ext cx="5159104" cy="375557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580415" y="4611941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na zakończenie projektu </a:t>
            </a:r>
            <a:br>
              <a:rPr lang="pl-PL" dirty="0" smtClean="0"/>
            </a:br>
            <a:r>
              <a:rPr lang="pl-PL" dirty="0" smtClean="0"/>
              <a:t>„O finansach w bibliotece”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61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7" y="1059890"/>
            <a:ext cx="5029636" cy="11949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49" y="2254810"/>
            <a:ext cx="3834716" cy="28775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012" y="3358855"/>
            <a:ext cx="3651821" cy="27312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19" y="387952"/>
            <a:ext cx="3816427" cy="28653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591" y="5190"/>
            <a:ext cx="588924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48" y="146937"/>
            <a:ext cx="5889246" cy="4572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8" y="2281918"/>
            <a:ext cx="4321629" cy="32412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80" y="1885949"/>
            <a:ext cx="2865665" cy="3820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551" y="3175908"/>
            <a:ext cx="3129643" cy="23472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54" y="874099"/>
            <a:ext cx="3214008" cy="180788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8740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/>
              <a:t>19 marca </a:t>
            </a:r>
            <a:r>
              <a:rPr lang="pl-PL" sz="1600" dirty="0" smtClean="0"/>
              <a:t>2024 odbyło </a:t>
            </a:r>
            <a:r>
              <a:rPr lang="pl-PL" sz="1600" dirty="0"/>
              <a:t>się otwarcie nowej siedziby Filii Biblioteki Publicznej Gminy Michałowice w Raciborowicach. Inwestycja została dofinansowana przez Instytut Książki w ramach Priorytetu 2 </a:t>
            </a:r>
            <a:r>
              <a:rPr lang="pl-PL" sz="1600" dirty="0" err="1"/>
              <a:t>NPRCz</a:t>
            </a:r>
            <a:r>
              <a:rPr lang="pl-PL" sz="1600" dirty="0"/>
              <a:t> 2.0 „Infrastruktura bibliotek 2021-2025”.</a:t>
            </a:r>
          </a:p>
        </p:txBody>
      </p:sp>
    </p:spTree>
    <p:extLst>
      <p:ext uri="{BB962C8B-B14F-4D97-AF65-F5344CB8AC3E}">
        <p14:creationId xmlns:p14="http://schemas.microsoft.com/office/powerpoint/2010/main" val="25125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67" y="115287"/>
            <a:ext cx="5881388" cy="45922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7157" y="617583"/>
            <a:ext cx="5015184" cy="54537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04798" y="1162956"/>
            <a:ext cx="107550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terenie powiatu krakowskiego działa łącznie </a:t>
            </a:r>
            <a:r>
              <a:rPr lang="pl-PL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 bibliotek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tym: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endParaRPr lang="pl-PL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bibliotek miejskich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Krzeszowice, Skała, Skawina, Słomniki, Świątniki Górne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endParaRPr lang="pl-PL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bibliotek gminnych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Czernichów,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Iwanowice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Jerzmanowice, Kocmyrzów, Liszki, Michałowice, Mogilany, Sułoszowa,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Wawrzeńczyce, Wielka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Wieś, Zabierzów, Zielonki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endParaRPr lang="pl-PL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</a:t>
            </a: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filii bibliotecznych</a:t>
            </a:r>
            <a:r>
              <a:rPr lang="pl-PL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pl-P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endParaRPr lang="pl-PL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" pitchFamily="2" charset="2"/>
              <a:buChar char="Ø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bibliotek głównych to instytucje samodzielne,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endParaRPr lang="pl-PL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  <a:buFont typeface="Wingdings" pitchFamily="2" charset="2"/>
              <a:buChar char="Ø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5 bibliotek działa w strukturach Centrów Kultury, są to biblioteki: </a:t>
            </a:r>
          </a:p>
          <a:p>
            <a:pPr marL="640080" lvl="1" indent="-246888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 Iwanowicach, Mogilanach, Skale, Sułoszowej i w Zabierzowie</a:t>
            </a:r>
          </a:p>
        </p:txBody>
      </p:sp>
    </p:spTree>
    <p:extLst>
      <p:ext uri="{BB962C8B-B14F-4D97-AF65-F5344CB8AC3E}">
        <p14:creationId xmlns:p14="http://schemas.microsoft.com/office/powerpoint/2010/main" val="38311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05" y="201799"/>
            <a:ext cx="6050901" cy="47245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024178" y="1017691"/>
            <a:ext cx="42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Bibliografia Regionalna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Symbol zastępczy zawartości 1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3330" y="1514763"/>
            <a:ext cx="10334742" cy="38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97" y="1116669"/>
            <a:ext cx="7291448" cy="475529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608256" y="468477"/>
            <a:ext cx="5685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Czasopisma wydawane na terenie powiatów w Małopolsce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43" y="0"/>
            <a:ext cx="6047756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88176"/>
              </p:ext>
            </p:extLst>
          </p:nvPr>
        </p:nvGraphicFramePr>
        <p:xfrm>
          <a:off x="1608364" y="1386115"/>
          <a:ext cx="8221436" cy="4417656"/>
        </p:xfrm>
        <a:graphic>
          <a:graphicData uri="http://schemas.openxmlformats.org/drawingml/2006/table">
            <a:tbl>
              <a:tblPr firstRow="1" bandRow="1"/>
              <a:tblGrid>
                <a:gridCol w="4110718">
                  <a:extLst>
                    <a:ext uri="{9D8B030D-6E8A-4147-A177-3AD203B41FA5}">
                      <a16:colId xmlns:a16="http://schemas.microsoft.com/office/drawing/2014/main" val="3619119707"/>
                    </a:ext>
                  </a:extLst>
                </a:gridCol>
                <a:gridCol w="4110718">
                  <a:extLst>
                    <a:ext uri="{9D8B030D-6E8A-4147-A177-3AD203B41FA5}">
                      <a16:colId xmlns:a16="http://schemas.microsoft.com/office/drawing/2014/main" val="4163227120"/>
                    </a:ext>
                  </a:extLst>
                </a:gridCol>
              </a:tblGrid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Gmina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00768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Czernichów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Orka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861963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Igołomia-Wawrzeńczyce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IGWA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49444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Iwanowice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Nasze Sprawy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36983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Iwanowice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Głos Iwanowic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35367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Jerzmanowice-Przeginia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Ostaniec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974848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Kocmyrzów - Luborzyca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 Lokalna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22594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Krzeszowice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Ziemia Krzeszowicka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726606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Krzeszowice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Magazyn Krzeszowicki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523470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Liszki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 Lisiecka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41980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Michałowice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 Gminy Michałowice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20821"/>
                  </a:ext>
                </a:extLst>
              </a:tr>
              <a:tr h="36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Mogilany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Głos Gminy Mogilany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53335"/>
                  </a:ext>
                </a:extLst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36" y="162285"/>
            <a:ext cx="6047756" cy="47552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271082" y="827298"/>
            <a:ext cx="509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Czasopisma lokalne z terenu Powiatu Krakowskiego </a:t>
            </a:r>
          </a:p>
        </p:txBody>
      </p:sp>
    </p:spTree>
    <p:extLst>
      <p:ext uri="{BB962C8B-B14F-4D97-AF65-F5344CB8AC3E}">
        <p14:creationId xmlns:p14="http://schemas.microsoft.com/office/powerpoint/2010/main" val="40108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209" y="2465705"/>
            <a:ext cx="4121369" cy="309518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" y="588959"/>
            <a:ext cx="4236314" cy="32737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83" y="113576"/>
            <a:ext cx="5560034" cy="7011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8605" y="3876470"/>
            <a:ext cx="3329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Spotkania czytelnicze </a:t>
            </a:r>
            <a:br>
              <a:rPr lang="pl-PL" dirty="0" smtClean="0"/>
            </a:br>
            <a:r>
              <a:rPr lang="pl-PL" dirty="0" smtClean="0"/>
              <a:t>z przedszkolakami w czasie wakacji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9027755" y="1942091"/>
            <a:ext cx="238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Zajęcia plastyczne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146" y="1509040"/>
            <a:ext cx="4034966" cy="302622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839150" y="862709"/>
            <a:ext cx="246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Prezentacje dla młodzieży szkolnej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64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62918" y="662307"/>
            <a:ext cx="509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Czasopisma lokalne z terenu Powiatu Krakowskiego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694" y="186778"/>
            <a:ext cx="6053853" cy="475529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120496"/>
              </p:ext>
            </p:extLst>
          </p:nvPr>
        </p:nvGraphicFramePr>
        <p:xfrm>
          <a:off x="1289957" y="1230993"/>
          <a:ext cx="8229600" cy="4820920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96553562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3908753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Gmina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5666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Skała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Kronika Gmin i Miasta Skała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488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Skawina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Gazeta Skawińska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1411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Skawina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Biuletyn </a:t>
                      </a:r>
                      <a:r>
                        <a:rPr lang="pl-PL" sz="1000" dirty="0" err="1"/>
                        <a:t>UMiG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1053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Skawina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Nasz Czas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809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Słomniki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Głos Słomnik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217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Sułoszowa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imes New Roman"/>
                          <a:ea typeface="Times New Roman"/>
                        </a:rPr>
                        <a:t> ------------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2168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Świątniki Górne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Wieści Gminne Świątnickie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4351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Wielka Wieś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Przegląd Lokalny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7188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Zabierzów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Znad Rudawy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8573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Zabierzów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Jura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0334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Zielonki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Wiadomości Lokalne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8834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Zielonki</a:t>
                      </a:r>
                      <a:endParaRPr lang="pl-PL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Rada Osiedla Łokietka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CF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9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8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96" y="2518675"/>
            <a:ext cx="3913971" cy="20301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049" y="76147"/>
            <a:ext cx="6047756" cy="47552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90" y="493022"/>
            <a:ext cx="2505673" cy="4938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281" y="1359984"/>
            <a:ext cx="846198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7207" y="482600"/>
            <a:ext cx="4733883" cy="505691"/>
          </a:xfrm>
        </p:spPr>
        <p:txBody>
          <a:bodyPr>
            <a:normAutofit fontScale="90000"/>
          </a:bodyPr>
          <a:lstStyle/>
          <a:p>
            <a:r>
              <a:rPr lang="pl-P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Bibliografię POWIATU KRAKOWSKIEGO opracowują:</a:t>
            </a:r>
            <a:endParaRPr lang="pl-P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381" y="119638"/>
            <a:ext cx="5664582" cy="4422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561930"/>
            <a:ext cx="3196771" cy="426236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416800" y="5037044"/>
            <a:ext cx="32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Gabriela Kaczkowska-Bogdan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293091" y="5086329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Joanna </a:t>
            </a:r>
            <a:r>
              <a:rPr lang="pl-PL" dirty="0"/>
              <a:t>S</a:t>
            </a:r>
            <a:r>
              <a:rPr lang="pl-PL" dirty="0" smtClean="0"/>
              <a:t>mogulecka-Mokrzycka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7" y="1232807"/>
            <a:ext cx="4833257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27981" y="1575708"/>
            <a:ext cx="9805307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"Biblioteka jest instytucją, która samym swym istnieniem świadczy </a:t>
            </a:r>
            <a: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o </a:t>
            </a:r>
            <a:r>
              <a:rPr lang="pl-PL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rozwoju kultury. Jest ona bowiem skarbnicą piśmiennictwa, przez które człowiek wyraża swój zamysł twórczy, inteligencję, znajomość świata </a:t>
            </a:r>
            <a: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 </a:t>
            </a:r>
            <a:r>
              <a:rPr lang="pl-PL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ludzi, a także umiejętność panowania nad sobą, osobistego poświęcenia, solidarności i pracy dla rozwoju dobra wspólnego".</a:t>
            </a:r>
            <a:endParaRPr lang="pl-PL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pl-PL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						</a:t>
            </a:r>
            <a:r>
              <a:rPr lang="pl-PL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		Jan </a:t>
            </a:r>
            <a:r>
              <a:rPr lang="pl-PL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Paweł II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98" y="205068"/>
            <a:ext cx="5663675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2" y="1942242"/>
            <a:ext cx="4953000" cy="4381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7" y="1776557"/>
            <a:ext cx="5057775" cy="36004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972" y="446086"/>
            <a:ext cx="5560034" cy="7011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0718" y="1295911"/>
            <a:ext cx="465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Spektakl  przygotowany przez Elżbietę Mazur </a:t>
            </a:r>
          </a:p>
          <a:p>
            <a:pPr algn="ctr"/>
            <a:r>
              <a:rPr lang="pl-PL" dirty="0" smtClean="0"/>
              <a:t> z GBP w Zabierzowie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28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3346" y="1070433"/>
            <a:ext cx="3497564" cy="49878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01" y="0"/>
            <a:ext cx="5560034" cy="70110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43346" y="701101"/>
            <a:ext cx="530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4.05.2015 przeniesienie biblioteki do nowego budynku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37" y="516251"/>
            <a:ext cx="3565236" cy="26739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8" y="3336412"/>
            <a:ext cx="3796147" cy="28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593005"/>
            <a:ext cx="3639127" cy="27784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85" y="85868"/>
            <a:ext cx="5560034" cy="7011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71" y="1637042"/>
            <a:ext cx="4712711" cy="361585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026400" y="1025236"/>
            <a:ext cx="283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Magazyn książek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40145" y="4081848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Wypożyczalnia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2" y="3519357"/>
            <a:ext cx="3635094" cy="27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656" y="0"/>
            <a:ext cx="5560034" cy="7011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37" y="1034106"/>
            <a:ext cx="4371191" cy="32783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40" y="1821789"/>
            <a:ext cx="4608533" cy="34564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292393" y="1030612"/>
            <a:ext cx="374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Sala czytelni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48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49286" y="1657350"/>
            <a:ext cx="7950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Biblioteka nie jest po to, by  była w paki pozamykana, albo do ozdoby służąca,</a:t>
            </a:r>
          </a:p>
          <a:p>
            <a:r>
              <a:rPr lang="pl-PL" sz="3200" dirty="0"/>
              <a:t>j</a:t>
            </a:r>
            <a:r>
              <a:rPr lang="pl-PL" sz="3200" dirty="0" smtClean="0"/>
              <a:t>est po to, by była powszechnie użytkowana”.</a:t>
            </a:r>
          </a:p>
          <a:p>
            <a:endParaRPr lang="pl-PL" sz="3200" dirty="0"/>
          </a:p>
          <a:p>
            <a:r>
              <a:rPr lang="pl-PL" sz="3200" dirty="0" smtClean="0"/>
              <a:t>					Joachim Lelewel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919" y="147470"/>
            <a:ext cx="556003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7813</TotalTime>
  <Words>749</Words>
  <Application>Microsoft Office PowerPoint</Application>
  <PresentationFormat>Panoramiczny</PresentationFormat>
  <Paragraphs>165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2" baseType="lpstr">
      <vt:lpstr>Arial</vt:lpstr>
      <vt:lpstr>arial black</vt:lpstr>
      <vt:lpstr>Calibri</vt:lpstr>
      <vt:lpstr>Constantia</vt:lpstr>
      <vt:lpstr>Impact</vt:lpstr>
      <vt:lpstr>Times New Roman</vt:lpstr>
      <vt:lpstr>Wingdings</vt:lpstr>
      <vt:lpstr>Wingdings 2</vt:lpstr>
      <vt:lpstr>Wydarzenie główne</vt:lpstr>
      <vt:lpstr>Tak szybko mijają lata…</vt:lpstr>
      <vt:lpstr>XVII Forum Bibliotekarzy Powiatu Krakowskiego, 12.06.2024 krótka Historia biblioteki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Bibliografię POWIATU KRAKOWSKIEGO opracowują: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 Furman</dc:creator>
  <cp:lastModifiedBy>Dorota Furman</cp:lastModifiedBy>
  <cp:revision>79</cp:revision>
  <dcterms:created xsi:type="dcterms:W3CDTF">2024-06-05T11:47:30Z</dcterms:created>
  <dcterms:modified xsi:type="dcterms:W3CDTF">2024-06-12T07:15:19Z</dcterms:modified>
</cp:coreProperties>
</file>